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0" r:id="rId1"/>
  </p:sldMasterIdLst>
  <p:notesMasterIdLst>
    <p:notesMasterId r:id="rId22"/>
  </p:notesMasterIdLst>
  <p:handoutMasterIdLst>
    <p:handoutMasterId r:id="rId23"/>
  </p:handoutMasterIdLst>
  <p:sldIdLst>
    <p:sldId id="545" r:id="rId2"/>
    <p:sldId id="544" r:id="rId3"/>
    <p:sldId id="525" r:id="rId4"/>
    <p:sldId id="529" r:id="rId5"/>
    <p:sldId id="542" r:id="rId6"/>
    <p:sldId id="528" r:id="rId7"/>
    <p:sldId id="526" r:id="rId8"/>
    <p:sldId id="527" r:id="rId9"/>
    <p:sldId id="530" r:id="rId10"/>
    <p:sldId id="531" r:id="rId11"/>
    <p:sldId id="532" r:id="rId12"/>
    <p:sldId id="533" r:id="rId13"/>
    <p:sldId id="534" r:id="rId14"/>
    <p:sldId id="536" r:id="rId15"/>
    <p:sldId id="537" r:id="rId16"/>
    <p:sldId id="538" r:id="rId17"/>
    <p:sldId id="539" r:id="rId18"/>
    <p:sldId id="540" r:id="rId19"/>
    <p:sldId id="543" r:id="rId20"/>
    <p:sldId id="541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C6D7"/>
    <a:srgbClr val="FA0000"/>
    <a:srgbClr val="FF0000"/>
    <a:srgbClr val="00CC00"/>
    <a:srgbClr val="E944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51" autoAdjust="0"/>
    <p:restoredTop sz="54572" autoAdjust="0"/>
  </p:normalViewPr>
  <p:slideViewPr>
    <p:cSldViewPr>
      <p:cViewPr>
        <p:scale>
          <a:sx n="77" d="100"/>
          <a:sy n="77" d="100"/>
        </p:scale>
        <p:origin x="1392" y="4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217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1C9F0E3-D1EA-4380-A94C-57C2A6D25AA3}" type="datetimeFigureOut">
              <a:rPr lang="en-US"/>
              <a:pPr>
                <a:defRPr/>
              </a:pPr>
              <a:t>2/17/2018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F3CD01B-46A6-45B1-B98A-13E6F90E99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5707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1BFE418-80B9-4502-A4C4-571283CF5681}" type="datetimeFigureOut">
              <a:rPr lang="en-US"/>
              <a:pPr>
                <a:defRPr/>
              </a:pPr>
              <a:t>2/17/2018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4EE24EB-6CEB-482F-A24E-A001C69CC3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3409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 useBgFill="1">
        <p:nvSpPr>
          <p:cNvPr id="5" name="Rounded Rectangle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tx1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1" name="Picture 3" descr="newOCES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52400" y="4953000"/>
            <a:ext cx="1890713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5EF22B8-07EB-43C8-8106-0BB8031F66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E2857-DBD4-474A-8E77-FA2DFB65CACB}" type="datetimeFigureOut">
              <a:rPr lang="en-US"/>
              <a:pPr>
                <a:defRPr/>
              </a:pPr>
              <a:t>2/17/2018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50B6E-6D96-477A-916B-288A06EB6D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6A606-1CD0-47DE-AD3E-19FCBC179694}" type="datetimeFigureOut">
              <a:rPr lang="en-US"/>
              <a:pPr>
                <a:defRPr/>
              </a:pPr>
              <a:t>2/17/2018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14D1C-7EC0-420F-8421-9D3A9C98AF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  <a:ln>
            <a:noFill/>
          </a:ln>
        </p:spPr>
        <p:txBody>
          <a:bodyPr/>
          <a:lstStyle>
            <a:lvl1pPr>
              <a:defRPr sz="3200" baseline="0"/>
            </a:lvl1pPr>
            <a:lvl2pPr>
              <a:buClr>
                <a:schemeClr val="accent1">
                  <a:lumMod val="60000"/>
                  <a:lumOff val="40000"/>
                </a:schemeClr>
              </a:buClr>
              <a:defRPr sz="2800" baseline="0"/>
            </a:lvl2pPr>
            <a:lvl3pPr>
              <a:buClr>
                <a:schemeClr val="accent1">
                  <a:lumMod val="60000"/>
                  <a:lumOff val="40000"/>
                </a:schemeClr>
              </a:buClr>
              <a:defRPr sz="2400" baseline="0"/>
            </a:lvl3pPr>
            <a:lvl4pPr>
              <a:buClr>
                <a:schemeClr val="accent1">
                  <a:lumMod val="60000"/>
                  <a:lumOff val="40000"/>
                </a:schemeClr>
              </a:buClr>
              <a:defRPr/>
            </a:lvl4pPr>
            <a:lvl5pPr>
              <a:buClr>
                <a:schemeClr val="accent1">
                  <a:lumMod val="60000"/>
                  <a:lumOff val="40000"/>
                </a:schemeClr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4431C-EC45-45DA-A966-F41460FA67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 useBgFill="1">
        <p:nvSpPr>
          <p:cNvPr id="5" name="Rounded Rectangle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tx1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9" name="Picture 3" descr="newOCES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52400" y="4953000"/>
            <a:ext cx="1890713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78E56-EDFC-4269-A953-BAB837DACE63}" type="datetimeFigureOut">
              <a:rPr lang="en-US"/>
              <a:pPr>
                <a:defRPr/>
              </a:pPr>
              <a:t>2/17/2018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9C7FF-49D4-4293-9163-68C43255F4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B3BC3-A2AF-409B-BA42-61F917B3A7A6}" type="datetimeFigureOut">
              <a:rPr lang="en-US"/>
              <a:pPr>
                <a:defRPr/>
              </a:pPr>
              <a:t>2/17/2018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3ED32-0CB9-4F40-9F9B-A06B7AE9F0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2081E-BEEC-4E14-B929-C1228F632694}" type="datetimeFigureOut">
              <a:rPr lang="en-US"/>
              <a:pPr>
                <a:defRPr/>
              </a:pPr>
              <a:t>2/17/2018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6AC90-5FFC-4F7B-A7C0-CF41ECA231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12E58-620A-49A0-AD11-98189CBA23E6}" type="datetimeFigureOut">
              <a:rPr lang="en-US"/>
              <a:pPr>
                <a:defRPr/>
              </a:pPr>
              <a:t>2/17/2018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C51C8-62B1-4377-9E19-8B8DF6690C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7972A-51CA-489B-8FFD-0550EDD0B2F5}" type="datetimeFigureOut">
              <a:rPr lang="en-US"/>
              <a:pPr>
                <a:defRPr/>
              </a:pPr>
              <a:t>2/17/2018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8D53C-372E-4812-974F-88498B1174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 useBgFill="1">
        <p:nvSpPr>
          <p:cNvPr id="6" name="Rounded Rectangle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B5C90-B177-43CA-A487-51E85EBD9D35}" type="datetimeFigureOut">
              <a:rPr lang="en-US"/>
              <a:pPr>
                <a:defRPr/>
              </a:pPr>
              <a:t>2/17/2018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23B9D-9928-47CF-A98C-47ABB0AA6E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ADAEE-4BDC-4D46-84C2-70E564B005EB}" type="datetimeFigureOut">
              <a:rPr lang="en-US"/>
              <a:pPr>
                <a:defRPr/>
              </a:pPr>
              <a:t>2/17/2018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0C54B0-24A9-4C81-A57B-E52C6EBD8B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52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3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CFA21DA-F3EF-46D8-AAD0-B2DF0C00B9BD}" type="datetimeFigureOut">
              <a:rPr lang="en-US"/>
              <a:pPr>
                <a:defRPr/>
              </a:pPr>
              <a:t>2/17/2018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5003818F-221A-438B-B4EE-2706B2B658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057" name="Picture 9" descr="newOCES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52400" y="5715000"/>
            <a:ext cx="1038225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681" r:id="rId1"/>
    <p:sldLayoutId id="2147484682" r:id="rId2"/>
    <p:sldLayoutId id="2147484683" r:id="rId3"/>
    <p:sldLayoutId id="2147484675" r:id="rId4"/>
    <p:sldLayoutId id="2147484676" r:id="rId5"/>
    <p:sldLayoutId id="2147484677" r:id="rId6"/>
    <p:sldLayoutId id="2147484678" r:id="rId7"/>
    <p:sldLayoutId id="2147484684" r:id="rId8"/>
    <p:sldLayoutId id="2147484685" r:id="rId9"/>
    <p:sldLayoutId id="2147484679" r:id="rId10"/>
    <p:sldLayoutId id="214748468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13" y="990600"/>
            <a:ext cx="8708572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06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18802"/>
            <a:ext cx="8534400" cy="481999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Insoluble fibers absorb water and swell up resulting in a larger softer stool that is easier and quicker to pass.</a:t>
            </a:r>
          </a:p>
          <a:p>
            <a:pPr>
              <a:lnSpc>
                <a:spcPct val="150000"/>
              </a:lnSpc>
            </a:pPr>
            <a:r>
              <a:rPr lang="en-US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Provides a feeling of fullness</a:t>
            </a:r>
          </a:p>
          <a:p>
            <a:pPr>
              <a:lnSpc>
                <a:spcPct val="150000"/>
              </a:lnSpc>
            </a:pPr>
            <a:r>
              <a:rPr lang="en-US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Helps with intestinal function</a:t>
            </a:r>
          </a:p>
          <a:p>
            <a:pPr>
              <a:lnSpc>
                <a:spcPct val="150000"/>
              </a:lnSpc>
            </a:pPr>
            <a:r>
              <a:rPr lang="en-US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help with colon cancer</a:t>
            </a:r>
          </a:p>
          <a:p>
            <a:pPr>
              <a:lnSpc>
                <a:spcPct val="150000"/>
              </a:lnSpc>
            </a:pPr>
            <a:r>
              <a:rPr lang="en-US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Found in grains and vegetables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41350"/>
          </a:xfrm>
        </p:spPr>
        <p:txBody>
          <a:bodyPr/>
          <a:lstStyle/>
          <a:p>
            <a:pPr algn="ctr"/>
            <a:r>
              <a:rPr lang="en-US" sz="3600" b="1" spc="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Insoluble Fibers</a:t>
            </a:r>
            <a:endParaRPr lang="en-US" sz="3600" b="1" spc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02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18802"/>
            <a:ext cx="8534400" cy="481999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8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Both fiber types are important for health.</a:t>
            </a:r>
          </a:p>
          <a:p>
            <a:pPr>
              <a:lnSpc>
                <a:spcPct val="150000"/>
              </a:lnSpc>
            </a:pPr>
            <a:r>
              <a:rPr lang="en-US" sz="28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Fibers are beneficial for many </a:t>
            </a:r>
            <a:r>
              <a:rPr lang="en-US" sz="2800" spc="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conditions: </a:t>
            </a:r>
            <a:r>
              <a:rPr lang="en-US" sz="28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constipation, diarrhea, diverticular disease, heart disease, diabetes and colon cancer.</a:t>
            </a:r>
          </a:p>
          <a:p>
            <a:pPr>
              <a:lnSpc>
                <a:spcPct val="150000"/>
              </a:lnSpc>
            </a:pPr>
            <a:r>
              <a:rPr lang="en-US" sz="28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Fiber is only one factor involved in these conditions. 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41350"/>
          </a:xfrm>
        </p:spPr>
        <p:txBody>
          <a:bodyPr/>
          <a:lstStyle/>
          <a:p>
            <a:pPr algn="ctr"/>
            <a:r>
              <a:rPr lang="en-US" sz="3600" b="1" spc="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Fibers and Health</a:t>
            </a:r>
            <a:endParaRPr lang="en-US" sz="3600" b="1" spc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94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18802"/>
            <a:ext cx="8534400" cy="565819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8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Foods </a:t>
            </a:r>
            <a:r>
              <a:rPr lang="en-US" sz="2800" spc="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having high </a:t>
            </a:r>
            <a:r>
              <a:rPr lang="en-US" sz="28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fiber have many factors that may be </a:t>
            </a:r>
            <a:r>
              <a:rPr lang="en-US" sz="2800" spc="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playing a role in </a:t>
            </a:r>
            <a:r>
              <a:rPr lang="en-US" sz="28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lowering disease risk.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8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fiber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8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 in fat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8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vitamins (antioxidants)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8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in minerals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8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in phytochemicals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41350"/>
          </a:xfrm>
        </p:spPr>
        <p:txBody>
          <a:bodyPr/>
          <a:lstStyle/>
          <a:p>
            <a:pPr algn="ctr"/>
            <a:r>
              <a:rPr lang="en-US" sz="3600" b="1" spc="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Dietary Fiber and Health</a:t>
            </a:r>
            <a:endParaRPr lang="en-US" sz="3600" b="1" spc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29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18802"/>
            <a:ext cx="8534400" cy="565819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8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Insoluble fibers absorb water resulting in a larger, softer stool that is faster and easier to eliminate, which can help with: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8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Constipation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8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Hemorrhoids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8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Diverticular disease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41350"/>
          </a:xfrm>
        </p:spPr>
        <p:txBody>
          <a:bodyPr/>
          <a:lstStyle/>
          <a:p>
            <a:pPr algn="ctr"/>
            <a:r>
              <a:rPr lang="en-US" sz="3600" b="1" spc="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Intestinal Function</a:t>
            </a:r>
            <a:endParaRPr lang="en-US" sz="3600" b="1" spc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49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785834"/>
            <a:ext cx="8534400" cy="565819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Both insoluble and soluble fibers may protect against colon cancer</a:t>
            </a:r>
          </a:p>
          <a:p>
            <a:pPr>
              <a:lnSpc>
                <a:spcPct val="150000"/>
              </a:lnSpc>
            </a:pPr>
            <a:r>
              <a:rPr lang="en-US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Insoluble fibers absorb water making a larger, softer stool which can:</a:t>
            </a:r>
          </a:p>
          <a:p>
            <a:pPr>
              <a:lnSpc>
                <a:spcPct val="150000"/>
              </a:lnSpc>
            </a:pPr>
            <a:r>
              <a:rPr lang="en-US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Dilute potential carcinogens</a:t>
            </a:r>
          </a:p>
          <a:p>
            <a:pPr>
              <a:lnSpc>
                <a:spcPct val="150000"/>
              </a:lnSpc>
            </a:pPr>
            <a:r>
              <a:rPr lang="en-US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 transit time so the colon is exposed to any cancer causing substance for less time. </a:t>
            </a:r>
          </a:p>
          <a:p>
            <a:pPr>
              <a:lnSpc>
                <a:spcPct val="150000"/>
              </a:lnSpc>
            </a:pPr>
            <a:r>
              <a:rPr lang="en-US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Soluble fibers can bind bile acids, potential carcinogens,  and increase their excretion.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41350"/>
          </a:xfrm>
        </p:spPr>
        <p:txBody>
          <a:bodyPr/>
          <a:lstStyle/>
          <a:p>
            <a:pPr algn="ctr"/>
            <a:r>
              <a:rPr lang="en-US" sz="3600" b="1" spc="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Colon Cancer</a:t>
            </a:r>
            <a:endParaRPr lang="en-US" sz="3600" b="1" spc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65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785834"/>
            <a:ext cx="8534400" cy="565819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mentioned, soluble fibers can bind to bile acids and increase their excretion.</a:t>
            </a:r>
          </a:p>
          <a:p>
            <a:pPr>
              <a:lnSpc>
                <a:spcPct val="150000"/>
              </a:lnSpc>
            </a:pPr>
            <a:r>
              <a:rPr lang="en-US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fewer bile acids in the intestine, less fat is absorbed.</a:t>
            </a:r>
          </a:p>
          <a:p>
            <a:pPr>
              <a:lnSpc>
                <a:spcPct val="150000"/>
              </a:lnSpc>
            </a:pPr>
            <a:r>
              <a:rPr lang="en-US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Also by increasing bile acid excretion, the liver must use its cholesterol to make new bile acids.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41350"/>
          </a:xfrm>
        </p:spPr>
        <p:txBody>
          <a:bodyPr/>
          <a:lstStyle/>
          <a:p>
            <a:pPr algn="ctr"/>
            <a:r>
              <a:rPr lang="en-US" sz="3600" b="1" spc="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Heart Disease</a:t>
            </a:r>
            <a:endParaRPr lang="en-US" sz="3600" b="1" spc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68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785834"/>
            <a:ext cx="8534400" cy="565819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Soluble fibers may have a favorable effect on blood glucose.</a:t>
            </a:r>
          </a:p>
          <a:p>
            <a:pPr>
              <a:lnSpc>
                <a:spcPct val="150000"/>
              </a:lnSpc>
            </a:pPr>
            <a:r>
              <a:rPr lang="en-US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Soluble fibers decrease the rate at which food is released from the stomach and delays glucose absorption into the blood.</a:t>
            </a:r>
          </a:p>
          <a:p>
            <a:pPr>
              <a:lnSpc>
                <a:spcPct val="150000"/>
              </a:lnSpc>
            </a:pPr>
            <a:r>
              <a:rPr lang="en-US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may help prevent wide swings in blood glucose throughout the day.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41350"/>
          </a:xfrm>
        </p:spPr>
        <p:txBody>
          <a:bodyPr/>
          <a:lstStyle/>
          <a:p>
            <a:pPr algn="ctr"/>
            <a:r>
              <a:rPr lang="en-US" sz="3600" b="1" spc="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Diabetes</a:t>
            </a:r>
            <a:endParaRPr lang="en-US" sz="3600" b="1" spc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24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785834"/>
            <a:ext cx="8534400" cy="565819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Foods rich in complex carbohydrates tend to be low in fat and added sugars which can help with weight management by providing fewer calories. </a:t>
            </a:r>
          </a:p>
          <a:p>
            <a:pPr>
              <a:lnSpc>
                <a:spcPct val="150000"/>
              </a:lnSpc>
            </a:pPr>
            <a:r>
              <a:rPr lang="en-US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addition, as fibers absorb water they swell up creating a feeling of fullness and delaying hunger. 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41350"/>
          </a:xfrm>
        </p:spPr>
        <p:txBody>
          <a:bodyPr/>
          <a:lstStyle/>
          <a:p>
            <a:pPr algn="ctr"/>
            <a:r>
              <a:rPr lang="en-US" sz="3600" b="1" spc="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Weight Management</a:t>
            </a:r>
            <a:endParaRPr lang="en-US" sz="3600" b="1" spc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14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785834"/>
            <a:ext cx="8534400" cy="565819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National Research Council set a Dietary Reference Intake (DRI) for dietary fiber.</a:t>
            </a:r>
          </a:p>
          <a:p>
            <a:pPr>
              <a:lnSpc>
                <a:spcPct val="150000"/>
              </a:lnSpc>
            </a:pPr>
            <a:r>
              <a:rPr lang="en-US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adequate Intake (AI) for dietary fiber was set at 14 grams dietary fiber per 1,000 calories.</a:t>
            </a:r>
          </a:p>
          <a:p>
            <a:pPr>
              <a:lnSpc>
                <a:spcPct val="150000"/>
              </a:lnSpc>
            </a:pPr>
            <a:r>
              <a:rPr lang="en-US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Thus for a reference 2,000 calorie diet recommended intake would be 28 grams per day.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41350"/>
          </a:xfrm>
        </p:spPr>
        <p:txBody>
          <a:bodyPr/>
          <a:lstStyle/>
          <a:p>
            <a:pPr algn="ctr"/>
            <a:r>
              <a:rPr lang="en-US" sz="3600" b="1" spc="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Fiber Intake </a:t>
            </a:r>
            <a:endParaRPr lang="en-US" sz="3600" b="1" spc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47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785834"/>
            <a:ext cx="8534400" cy="565819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 fiber slowly. Increasing fiber too fast may cause bloating and gas.</a:t>
            </a:r>
          </a:p>
          <a:p>
            <a:pPr>
              <a:lnSpc>
                <a:spcPct val="150000"/>
              </a:lnSpc>
            </a:pPr>
            <a:r>
              <a:rPr lang="en-US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Since some fiber absorbs </a:t>
            </a:r>
            <a:r>
              <a:rPr lang="en-US" spc="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water, so it </a:t>
            </a:r>
            <a:r>
              <a:rPr lang="en-US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also is important to drink plenty of fluids when increasing dietary fiber</a:t>
            </a:r>
            <a:r>
              <a:rPr lang="en-US" spc="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pc="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en-US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all nutrients, “more” is </a:t>
            </a:r>
            <a:r>
              <a:rPr lang="en-US" b="1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US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“better.” Moderation is the key</a:t>
            </a:r>
            <a:r>
              <a:rPr lang="en-US" spc="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pc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41350"/>
          </a:xfrm>
        </p:spPr>
        <p:txBody>
          <a:bodyPr/>
          <a:lstStyle/>
          <a:p>
            <a:pPr algn="ctr"/>
            <a:r>
              <a:rPr lang="en-US" sz="3600" b="1" spc="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Tips for Increasing Fiber intake </a:t>
            </a:r>
            <a:endParaRPr lang="en-US" sz="3600" b="1" spc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67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14400"/>
            <a:ext cx="8666849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86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785834"/>
            <a:ext cx="8534400" cy="565819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Dietary fiber can bind some minerals and decrease their absorption. However, if mineral intake is adequate a recommended dietary fiber intake will not compromise mineral balance.</a:t>
            </a:r>
          </a:p>
          <a:p>
            <a:pPr>
              <a:lnSpc>
                <a:spcPct val="150000"/>
              </a:lnSpc>
            </a:pPr>
            <a:r>
              <a:rPr lang="en-US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Fiber intake is like all nutrients - “more” is not always “better.” Consuming a diet that provides a variety of nutrients is the key.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41350"/>
          </a:xfrm>
        </p:spPr>
        <p:txBody>
          <a:bodyPr/>
          <a:lstStyle/>
          <a:p>
            <a:pPr algn="ctr"/>
            <a:r>
              <a:rPr lang="en-US" sz="3600" b="1" spc="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Too much Fiber intake </a:t>
            </a:r>
            <a:endParaRPr lang="en-US" sz="3600" b="1" spc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09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41350"/>
          </a:xfrm>
        </p:spPr>
        <p:txBody>
          <a:bodyPr/>
          <a:lstStyle/>
          <a:p>
            <a:pPr algn="ctr"/>
            <a:r>
              <a:rPr lang="en-US" sz="3600" b="1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Fiber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1230" y="914400"/>
            <a:ext cx="8534400" cy="509870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spc="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Fiber is the structural part of plants and is found in vegetables, fruits, grains and legumes.</a:t>
            </a:r>
          </a:p>
          <a:p>
            <a:pPr>
              <a:lnSpc>
                <a:spcPct val="150000"/>
              </a:lnSpc>
            </a:pPr>
            <a:r>
              <a:rPr lang="en-US" sz="2400" spc="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Most dietary fibers are polysaccharides, like starch, but they are not digestible.</a:t>
            </a:r>
          </a:p>
          <a:p>
            <a:pPr>
              <a:lnSpc>
                <a:spcPct val="150000"/>
              </a:lnSpc>
            </a:pPr>
            <a:r>
              <a:rPr lang="en-US" sz="2400" spc="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human body lacks the enzymes needed to digest and absorb fiber.</a:t>
            </a:r>
          </a:p>
          <a:p>
            <a:pPr>
              <a:lnSpc>
                <a:spcPct val="150000"/>
              </a:lnSpc>
            </a:pPr>
            <a:r>
              <a:rPr lang="en-US" sz="2400" spc="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a result fibers reach the lower intestine intact where intestinal bacteria can ferment some fiber.</a:t>
            </a:r>
          </a:p>
        </p:txBody>
      </p:sp>
    </p:spTree>
    <p:extLst>
      <p:ext uri="{BB962C8B-B14F-4D97-AF65-F5344CB8AC3E}">
        <p14:creationId xmlns:p14="http://schemas.microsoft.com/office/powerpoint/2010/main" val="313523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41350"/>
          </a:xfrm>
        </p:spPr>
        <p:txBody>
          <a:bodyPr/>
          <a:lstStyle/>
          <a:p>
            <a:pPr algn="ctr"/>
            <a:r>
              <a:rPr lang="en-US" sz="3600" b="1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Fiber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18802"/>
            <a:ext cx="8534400" cy="5715000"/>
          </a:xfrm>
        </p:spPr>
        <p:txBody>
          <a:bodyPr/>
          <a:lstStyle/>
          <a:p>
            <a:r>
              <a:rPr lang="en-US" sz="2400" b="1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Nonstarch</a:t>
            </a:r>
            <a:r>
              <a:rPr lang="en-US" sz="2400" b="1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polysaccharide fibers</a:t>
            </a:r>
          </a:p>
          <a:p>
            <a:pPr marL="0" indent="0" algn="ctr">
              <a:buNone/>
            </a:pPr>
            <a:r>
              <a:rPr lang="en-US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Cellulose</a:t>
            </a:r>
          </a:p>
          <a:p>
            <a:pPr marL="0" indent="0" algn="ctr">
              <a:buNone/>
            </a:pPr>
            <a:r>
              <a:rPr lang="en-US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Hemicellulose</a:t>
            </a:r>
          </a:p>
          <a:p>
            <a:pPr marL="0" indent="0" algn="ctr">
              <a:buNone/>
            </a:pPr>
            <a:r>
              <a:rPr lang="en-US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Pectin</a:t>
            </a:r>
          </a:p>
          <a:p>
            <a:pPr marL="0" indent="0" algn="ctr">
              <a:buNone/>
            </a:pPr>
            <a:r>
              <a:rPr lang="en-US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Gums</a:t>
            </a:r>
          </a:p>
          <a:p>
            <a:pPr marL="0" indent="0" algn="ctr">
              <a:buNone/>
            </a:pPr>
            <a:r>
              <a:rPr lang="en-US" sz="2400" spc="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Mucilages</a:t>
            </a:r>
            <a:endParaRPr lang="en-US" sz="2400" spc="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spc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Nonpolysaccharide</a:t>
            </a:r>
            <a:r>
              <a:rPr lang="en-US" sz="2400" b="1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fiber</a:t>
            </a:r>
          </a:p>
          <a:p>
            <a:pPr marL="0" indent="0" algn="ctr">
              <a:buNone/>
            </a:pPr>
            <a:r>
              <a:rPr lang="en-US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Lignins</a:t>
            </a:r>
            <a:endParaRPr lang="en-US" sz="2400" spc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Cutins</a:t>
            </a:r>
            <a:endParaRPr lang="en-US" sz="2400" spc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spc="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Tannins</a:t>
            </a:r>
          </a:p>
          <a:p>
            <a:pPr marL="0" indent="0">
              <a:buNone/>
            </a:pPr>
            <a:endParaRPr lang="en-US" sz="2400" spc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Resistant Starches</a:t>
            </a:r>
          </a:p>
        </p:txBody>
      </p:sp>
    </p:spTree>
    <p:extLst>
      <p:ext uri="{BB962C8B-B14F-4D97-AF65-F5344CB8AC3E}">
        <p14:creationId xmlns:p14="http://schemas.microsoft.com/office/powerpoint/2010/main" val="303659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41350"/>
          </a:xfrm>
        </p:spPr>
        <p:txBody>
          <a:bodyPr/>
          <a:lstStyle/>
          <a:p>
            <a:pPr algn="ctr"/>
            <a:r>
              <a:rPr lang="en-US" sz="3600" b="1" spc="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Fiber Sources</a:t>
            </a:r>
            <a:endParaRPr lang="en-US" sz="3600" b="1" spc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18802"/>
            <a:ext cx="8534400" cy="5715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8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Foods are the best source of fiber, get both soluble and insoluble fiber.</a:t>
            </a:r>
          </a:p>
          <a:p>
            <a:pPr>
              <a:lnSpc>
                <a:spcPct val="150000"/>
              </a:lnSpc>
            </a:pPr>
            <a:r>
              <a:rPr lang="en-US" sz="28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Food sources of fiber include fruits, vegetables, whole grain products, legumes, nuts and seeds.</a:t>
            </a:r>
          </a:p>
          <a:p>
            <a:pPr>
              <a:lnSpc>
                <a:spcPct val="150000"/>
              </a:lnSpc>
            </a:pPr>
            <a:r>
              <a:rPr lang="en-US" sz="28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Cooking processing and removing peels can lower fiber content.</a:t>
            </a:r>
          </a:p>
        </p:txBody>
      </p:sp>
    </p:spTree>
    <p:extLst>
      <p:ext uri="{BB962C8B-B14F-4D97-AF65-F5344CB8AC3E}">
        <p14:creationId xmlns:p14="http://schemas.microsoft.com/office/powerpoint/2010/main" val="411260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714" y="1066800"/>
            <a:ext cx="8418286" cy="44196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273050"/>
            <a:ext cx="8534400" cy="641350"/>
          </a:xfrm>
        </p:spPr>
        <p:txBody>
          <a:bodyPr/>
          <a:lstStyle/>
          <a:p>
            <a:pPr algn="ctr"/>
            <a:r>
              <a:rPr lang="en-US" sz="3600" b="1" spc="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Good Sources of Dietary Fiber</a:t>
            </a:r>
            <a:endParaRPr lang="en-US" sz="3600" b="1" spc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03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04800"/>
            <a:ext cx="7696200" cy="615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64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417540"/>
            <a:ext cx="8436684" cy="560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63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18802"/>
            <a:ext cx="8534400" cy="481999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Soluble fibers dissolve in water, form gels and are easily digested by bacteria in the lower intestine.</a:t>
            </a:r>
          </a:p>
          <a:p>
            <a:pPr>
              <a:lnSpc>
                <a:spcPct val="150000"/>
              </a:lnSpc>
            </a:pPr>
            <a:r>
              <a:rPr lang="en-US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Provides a feeling of fullness.</a:t>
            </a:r>
          </a:p>
          <a:p>
            <a:pPr>
              <a:lnSpc>
                <a:spcPct val="150000"/>
              </a:lnSpc>
            </a:pPr>
            <a:r>
              <a:rPr lang="en-US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Slow down the rate </a:t>
            </a:r>
            <a:r>
              <a:rPr lang="en-US" sz="2400" spc="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which food </a:t>
            </a:r>
            <a:r>
              <a:rPr lang="en-US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leaves the stomach.</a:t>
            </a:r>
          </a:p>
          <a:p>
            <a:pPr>
              <a:lnSpc>
                <a:spcPct val="150000"/>
              </a:lnSpc>
            </a:pPr>
            <a:r>
              <a:rPr lang="en-US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have a </a:t>
            </a:r>
            <a:r>
              <a:rPr lang="en-US" sz="2400" spc="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role in preventing heart </a:t>
            </a:r>
            <a:r>
              <a:rPr lang="en-US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disease, diabetes and colon cancer</a:t>
            </a:r>
          </a:p>
          <a:p>
            <a:pPr>
              <a:lnSpc>
                <a:spcPct val="150000"/>
              </a:lnSpc>
            </a:pPr>
            <a:r>
              <a:rPr lang="en-US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Found in legumes and fruits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41350"/>
          </a:xfrm>
        </p:spPr>
        <p:txBody>
          <a:bodyPr/>
          <a:lstStyle/>
          <a:p>
            <a:pPr algn="ctr"/>
            <a:r>
              <a:rPr lang="en-US" sz="3600" b="1" spc="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Soluble Fibers</a:t>
            </a:r>
            <a:endParaRPr lang="en-US" sz="3600" b="1" spc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41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4902</TotalTime>
  <Words>716</Words>
  <Application>Microsoft Office PowerPoint</Application>
  <PresentationFormat>On-screen Show (4:3)</PresentationFormat>
  <Paragraphs>80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Franklin Gothic Book</vt:lpstr>
      <vt:lpstr>Times New Roman</vt:lpstr>
      <vt:lpstr>Wingdings 2</vt:lpstr>
      <vt:lpstr>Equity</vt:lpstr>
      <vt:lpstr>PowerPoint Presentation</vt:lpstr>
      <vt:lpstr>PowerPoint Presentation</vt:lpstr>
      <vt:lpstr>Fiber</vt:lpstr>
      <vt:lpstr>Fiber</vt:lpstr>
      <vt:lpstr>Fiber Sources</vt:lpstr>
      <vt:lpstr>Good Sources of Dietary Fiber</vt:lpstr>
      <vt:lpstr>PowerPoint Presentation</vt:lpstr>
      <vt:lpstr>PowerPoint Presentation</vt:lpstr>
      <vt:lpstr>Soluble Fibers</vt:lpstr>
      <vt:lpstr>Insoluble Fibers</vt:lpstr>
      <vt:lpstr>Fibers and Health</vt:lpstr>
      <vt:lpstr>Dietary Fiber and Health</vt:lpstr>
      <vt:lpstr>Intestinal Function</vt:lpstr>
      <vt:lpstr>Colon Cancer</vt:lpstr>
      <vt:lpstr>Heart Disease</vt:lpstr>
      <vt:lpstr>Diabetes</vt:lpstr>
      <vt:lpstr>Weight Management</vt:lpstr>
      <vt:lpstr>Fiber Intake </vt:lpstr>
      <vt:lpstr>Tips for Increasing Fiber intake </vt:lpstr>
      <vt:lpstr>Too much Fiber intake </vt:lpstr>
    </vt:vector>
  </TitlesOfParts>
  <Company>Oklahoma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Fiber</dc:title>
  <dc:creator>user</dc:creator>
  <cp:lastModifiedBy>zoologyhod</cp:lastModifiedBy>
  <cp:revision>456</cp:revision>
  <dcterms:created xsi:type="dcterms:W3CDTF">2009-02-19T15:17:27Z</dcterms:created>
  <dcterms:modified xsi:type="dcterms:W3CDTF">2018-02-17T04:00:04Z</dcterms:modified>
</cp:coreProperties>
</file>